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4" r:id="rId1"/>
  </p:sldMasterIdLst>
  <p:notesMasterIdLst>
    <p:notesMasterId r:id="rId19"/>
  </p:notesMasterIdLst>
  <p:sldIdLst>
    <p:sldId id="3014" r:id="rId2"/>
    <p:sldId id="3030" r:id="rId3"/>
    <p:sldId id="3028" r:id="rId4"/>
    <p:sldId id="3027" r:id="rId5"/>
    <p:sldId id="3031" r:id="rId6"/>
    <p:sldId id="3032" r:id="rId7"/>
    <p:sldId id="3036" r:id="rId8"/>
    <p:sldId id="3035" r:id="rId9"/>
    <p:sldId id="3034" r:id="rId10"/>
    <p:sldId id="3033" r:id="rId11"/>
    <p:sldId id="3038" r:id="rId12"/>
    <p:sldId id="3037" r:id="rId13"/>
    <p:sldId id="3039" r:id="rId14"/>
    <p:sldId id="3029" r:id="rId15"/>
    <p:sldId id="3040" r:id="rId16"/>
    <p:sldId id="3041" r:id="rId17"/>
    <p:sldId id="3025" r:id="rId18"/>
  </p:sldIdLst>
  <p:sldSz cx="9144000" cy="5143500" type="screen16x9"/>
  <p:notesSz cx="6858000" cy="9144000"/>
  <p:defaultTextStyle>
    <a:defPPr>
      <a:defRPr lang="ru-RU"/>
    </a:defPPr>
    <a:lvl1pPr marL="0" algn="l" defTabSz="776488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88563" algn="l" defTabSz="776488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776488" algn="l" defTabSz="776488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165051" algn="l" defTabSz="776488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552977" algn="l" defTabSz="776488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941542" algn="l" defTabSz="776488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329468" algn="l" defTabSz="776488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718029" algn="l" defTabSz="776488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3105956" algn="l" defTabSz="776488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4A10C"/>
    <a:srgbClr val="FFCD2D"/>
    <a:srgbClr val="EAEAEA"/>
    <a:srgbClr val="B2B2B2"/>
    <a:srgbClr val="717171"/>
    <a:srgbClr val="083ED6"/>
    <a:srgbClr val="FFFFFF"/>
    <a:srgbClr val="264B70"/>
    <a:srgbClr val="F575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531" autoAdjust="0"/>
    <p:restoredTop sz="86952" autoAdjust="0"/>
  </p:normalViewPr>
  <p:slideViewPr>
    <p:cSldViewPr>
      <p:cViewPr>
        <p:scale>
          <a:sx n="90" d="100"/>
          <a:sy n="90" d="100"/>
        </p:scale>
        <p:origin x="-1286" y="-523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01FE7F-24ED-454D-9B8F-4FC9247020B5}" type="datetimeFigureOut">
              <a:rPr lang="ru-RU" smtClean="0"/>
              <a:pPr/>
              <a:t>03.07.2026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D8DF98-B9E3-44E7-A2A8-AE7C40BBA32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21621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77648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88563" algn="l" defTabSz="77648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776488" algn="l" defTabSz="77648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165051" algn="l" defTabSz="77648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552977" algn="l" defTabSz="77648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941542" algn="l" defTabSz="77648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329468" algn="l" defTabSz="77648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718029" algn="l" defTabSz="77648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3105956" algn="l" defTabSz="77648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3072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7556" indent="-287522" eaLnBrk="0" hangingPunct="0"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50087" indent="-230017" eaLnBrk="0" hangingPunct="0"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10121" indent="-230017" eaLnBrk="0" hangingPunct="0"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70156" indent="-230017" eaLnBrk="0" hangingPunct="0"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30191" indent="-230017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90225" indent="-230017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50260" indent="-230017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910294" indent="-230017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/>
            <a:fld id="{49A86AD9-CCDC-4E7A-9CC2-BB85AD4D6790}" type="slidenum">
              <a:rPr lang="ru-RU" altLang="ru-RU" sz="1200">
                <a:solidFill>
                  <a:srgbClr val="000000"/>
                </a:solidFill>
              </a:rPr>
              <a:pPr eaLnBrk="1" hangingPunct="1"/>
              <a:t>1</a:t>
            </a:fld>
            <a:endParaRPr lang="ru-RU" altLang="ru-RU" sz="12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3072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7556" indent="-287522" eaLnBrk="0" hangingPunct="0"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50087" indent="-230017" eaLnBrk="0" hangingPunct="0"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10121" indent="-230017" eaLnBrk="0" hangingPunct="0"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70156" indent="-230017" eaLnBrk="0" hangingPunct="0"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30191" indent="-230017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90225" indent="-230017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50260" indent="-230017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910294" indent="-230017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/>
            <a:fld id="{49A86AD9-CCDC-4E7A-9CC2-BB85AD4D6790}" type="slidenum">
              <a:rPr lang="ru-RU" altLang="ru-RU" sz="1200">
                <a:solidFill>
                  <a:srgbClr val="000000"/>
                </a:solidFill>
              </a:rPr>
              <a:pPr eaLnBrk="1" hangingPunct="1"/>
              <a:t>10</a:t>
            </a:fld>
            <a:endParaRPr lang="ru-RU" altLang="ru-RU" sz="12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3072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7556" indent="-287522" eaLnBrk="0" hangingPunct="0"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50087" indent="-230017" eaLnBrk="0" hangingPunct="0"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10121" indent="-230017" eaLnBrk="0" hangingPunct="0"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70156" indent="-230017" eaLnBrk="0" hangingPunct="0"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30191" indent="-230017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90225" indent="-230017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50260" indent="-230017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910294" indent="-230017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/>
            <a:fld id="{49A86AD9-CCDC-4E7A-9CC2-BB85AD4D6790}" type="slidenum">
              <a:rPr lang="ru-RU" altLang="ru-RU" sz="1200">
                <a:solidFill>
                  <a:srgbClr val="000000"/>
                </a:solidFill>
              </a:rPr>
              <a:pPr eaLnBrk="1" hangingPunct="1"/>
              <a:t>11</a:t>
            </a:fld>
            <a:endParaRPr lang="ru-RU" altLang="ru-RU" sz="12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3072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7556" indent="-287522" eaLnBrk="0" hangingPunct="0"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50087" indent="-230017" eaLnBrk="0" hangingPunct="0"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10121" indent="-230017" eaLnBrk="0" hangingPunct="0"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70156" indent="-230017" eaLnBrk="0" hangingPunct="0"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30191" indent="-230017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90225" indent="-230017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50260" indent="-230017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910294" indent="-230017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/>
            <a:fld id="{49A86AD9-CCDC-4E7A-9CC2-BB85AD4D6790}" type="slidenum">
              <a:rPr lang="ru-RU" altLang="ru-RU" sz="1200">
                <a:solidFill>
                  <a:srgbClr val="000000"/>
                </a:solidFill>
              </a:rPr>
              <a:pPr eaLnBrk="1" hangingPunct="1"/>
              <a:t>12</a:t>
            </a:fld>
            <a:endParaRPr lang="ru-RU" altLang="ru-RU" sz="12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3072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7556" indent="-287522" eaLnBrk="0" hangingPunct="0"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50087" indent="-230017" eaLnBrk="0" hangingPunct="0"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10121" indent="-230017" eaLnBrk="0" hangingPunct="0"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70156" indent="-230017" eaLnBrk="0" hangingPunct="0"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30191" indent="-230017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90225" indent="-230017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50260" indent="-230017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910294" indent="-230017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/>
            <a:fld id="{49A86AD9-CCDC-4E7A-9CC2-BB85AD4D6790}" type="slidenum">
              <a:rPr lang="ru-RU" altLang="ru-RU" sz="1200">
                <a:solidFill>
                  <a:srgbClr val="000000"/>
                </a:solidFill>
              </a:rPr>
              <a:pPr eaLnBrk="1" hangingPunct="1"/>
              <a:t>13</a:t>
            </a:fld>
            <a:endParaRPr lang="ru-RU" altLang="ru-RU" sz="12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3072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7556" indent="-287522" eaLnBrk="0" hangingPunct="0"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50087" indent="-230017" eaLnBrk="0" hangingPunct="0"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10121" indent="-230017" eaLnBrk="0" hangingPunct="0"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70156" indent="-230017" eaLnBrk="0" hangingPunct="0"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30191" indent="-230017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90225" indent="-230017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50260" indent="-230017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910294" indent="-230017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/>
            <a:fld id="{49A86AD9-CCDC-4E7A-9CC2-BB85AD4D6790}" type="slidenum">
              <a:rPr lang="ru-RU" altLang="ru-RU" sz="1200">
                <a:solidFill>
                  <a:srgbClr val="000000"/>
                </a:solidFill>
              </a:rPr>
              <a:pPr eaLnBrk="1" hangingPunct="1"/>
              <a:t>14</a:t>
            </a:fld>
            <a:endParaRPr lang="ru-RU" altLang="ru-RU" sz="12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3072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7556" indent="-287522" eaLnBrk="0" hangingPunct="0"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50087" indent="-230017" eaLnBrk="0" hangingPunct="0"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10121" indent="-230017" eaLnBrk="0" hangingPunct="0"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70156" indent="-230017" eaLnBrk="0" hangingPunct="0"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30191" indent="-230017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90225" indent="-230017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50260" indent="-230017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910294" indent="-230017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/>
            <a:fld id="{49A86AD9-CCDC-4E7A-9CC2-BB85AD4D6790}" type="slidenum">
              <a:rPr lang="ru-RU" altLang="ru-RU" sz="1200">
                <a:solidFill>
                  <a:srgbClr val="000000"/>
                </a:solidFill>
              </a:rPr>
              <a:pPr eaLnBrk="1" hangingPunct="1"/>
              <a:t>15</a:t>
            </a:fld>
            <a:endParaRPr lang="ru-RU" altLang="ru-RU" sz="12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3072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7556" indent="-287522" eaLnBrk="0" hangingPunct="0"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50087" indent="-230017" eaLnBrk="0" hangingPunct="0"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10121" indent="-230017" eaLnBrk="0" hangingPunct="0"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70156" indent="-230017" eaLnBrk="0" hangingPunct="0"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30191" indent="-230017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90225" indent="-230017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50260" indent="-230017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910294" indent="-230017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/>
            <a:fld id="{49A86AD9-CCDC-4E7A-9CC2-BB85AD4D6790}" type="slidenum">
              <a:rPr lang="ru-RU" altLang="ru-RU" sz="1200">
                <a:solidFill>
                  <a:srgbClr val="000000"/>
                </a:solidFill>
              </a:rPr>
              <a:pPr eaLnBrk="1" hangingPunct="1"/>
              <a:t>16</a:t>
            </a:fld>
            <a:endParaRPr lang="ru-RU" altLang="ru-RU" sz="12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3072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7556" indent="-287522" eaLnBrk="0" hangingPunct="0"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50087" indent="-230017" eaLnBrk="0" hangingPunct="0"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10121" indent="-230017" eaLnBrk="0" hangingPunct="0"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70156" indent="-230017" eaLnBrk="0" hangingPunct="0"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30191" indent="-230017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90225" indent="-230017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50260" indent="-230017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910294" indent="-230017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/>
            <a:fld id="{49A86AD9-CCDC-4E7A-9CC2-BB85AD4D6790}" type="slidenum">
              <a:rPr lang="ru-RU" altLang="ru-RU" sz="1200">
                <a:solidFill>
                  <a:srgbClr val="000000"/>
                </a:solidFill>
              </a:rPr>
              <a:pPr eaLnBrk="1" hangingPunct="1"/>
              <a:t>17</a:t>
            </a:fld>
            <a:endParaRPr lang="ru-RU" altLang="ru-RU" sz="12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3072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7556" indent="-287522" eaLnBrk="0" hangingPunct="0"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50087" indent="-230017" eaLnBrk="0" hangingPunct="0"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10121" indent="-230017" eaLnBrk="0" hangingPunct="0"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70156" indent="-230017" eaLnBrk="0" hangingPunct="0"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30191" indent="-230017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90225" indent="-230017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50260" indent="-230017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910294" indent="-230017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/>
            <a:fld id="{49A86AD9-CCDC-4E7A-9CC2-BB85AD4D6790}" type="slidenum">
              <a:rPr lang="ru-RU" altLang="ru-RU" sz="1200">
                <a:solidFill>
                  <a:srgbClr val="000000"/>
                </a:solidFill>
              </a:rPr>
              <a:pPr eaLnBrk="1" hangingPunct="1"/>
              <a:t>2</a:t>
            </a:fld>
            <a:endParaRPr lang="ru-RU" altLang="ru-RU" sz="12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3072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7556" indent="-287522" eaLnBrk="0" hangingPunct="0"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50087" indent="-230017" eaLnBrk="0" hangingPunct="0"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10121" indent="-230017" eaLnBrk="0" hangingPunct="0"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70156" indent="-230017" eaLnBrk="0" hangingPunct="0"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30191" indent="-230017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90225" indent="-230017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50260" indent="-230017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910294" indent="-230017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/>
            <a:fld id="{49A86AD9-CCDC-4E7A-9CC2-BB85AD4D6790}" type="slidenum">
              <a:rPr lang="ru-RU" altLang="ru-RU" sz="1200">
                <a:solidFill>
                  <a:srgbClr val="000000"/>
                </a:solidFill>
              </a:rPr>
              <a:pPr eaLnBrk="1" hangingPunct="1"/>
              <a:t>3</a:t>
            </a:fld>
            <a:endParaRPr lang="ru-RU" altLang="ru-RU" sz="12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3072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7556" indent="-287522" eaLnBrk="0" hangingPunct="0"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50087" indent="-230017" eaLnBrk="0" hangingPunct="0"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10121" indent="-230017" eaLnBrk="0" hangingPunct="0"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70156" indent="-230017" eaLnBrk="0" hangingPunct="0"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30191" indent="-230017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90225" indent="-230017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50260" indent="-230017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910294" indent="-230017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/>
            <a:fld id="{49A86AD9-CCDC-4E7A-9CC2-BB85AD4D6790}" type="slidenum">
              <a:rPr lang="ru-RU" altLang="ru-RU" sz="1200">
                <a:solidFill>
                  <a:srgbClr val="000000"/>
                </a:solidFill>
              </a:rPr>
              <a:pPr eaLnBrk="1" hangingPunct="1"/>
              <a:t>4</a:t>
            </a:fld>
            <a:endParaRPr lang="ru-RU" altLang="ru-RU" sz="12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3072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7556" indent="-287522" eaLnBrk="0" hangingPunct="0"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50087" indent="-230017" eaLnBrk="0" hangingPunct="0"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10121" indent="-230017" eaLnBrk="0" hangingPunct="0"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70156" indent="-230017" eaLnBrk="0" hangingPunct="0"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30191" indent="-230017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90225" indent="-230017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50260" indent="-230017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910294" indent="-230017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/>
            <a:fld id="{49A86AD9-CCDC-4E7A-9CC2-BB85AD4D6790}" type="slidenum">
              <a:rPr lang="ru-RU" altLang="ru-RU" sz="1200">
                <a:solidFill>
                  <a:srgbClr val="000000"/>
                </a:solidFill>
              </a:rPr>
              <a:pPr eaLnBrk="1" hangingPunct="1"/>
              <a:t>5</a:t>
            </a:fld>
            <a:endParaRPr lang="ru-RU" altLang="ru-RU" sz="12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3072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7556" indent="-287522" eaLnBrk="0" hangingPunct="0"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50087" indent="-230017" eaLnBrk="0" hangingPunct="0"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10121" indent="-230017" eaLnBrk="0" hangingPunct="0"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70156" indent="-230017" eaLnBrk="0" hangingPunct="0"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30191" indent="-230017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90225" indent="-230017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50260" indent="-230017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910294" indent="-230017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/>
            <a:fld id="{49A86AD9-CCDC-4E7A-9CC2-BB85AD4D6790}" type="slidenum">
              <a:rPr lang="ru-RU" altLang="ru-RU" sz="1200">
                <a:solidFill>
                  <a:srgbClr val="000000"/>
                </a:solidFill>
              </a:rPr>
              <a:pPr eaLnBrk="1" hangingPunct="1"/>
              <a:t>6</a:t>
            </a:fld>
            <a:endParaRPr lang="ru-RU" altLang="ru-RU" sz="12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3072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7556" indent="-287522" eaLnBrk="0" hangingPunct="0"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50087" indent="-230017" eaLnBrk="0" hangingPunct="0"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10121" indent="-230017" eaLnBrk="0" hangingPunct="0"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70156" indent="-230017" eaLnBrk="0" hangingPunct="0"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30191" indent="-230017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90225" indent="-230017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50260" indent="-230017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910294" indent="-230017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/>
            <a:fld id="{49A86AD9-CCDC-4E7A-9CC2-BB85AD4D6790}" type="slidenum">
              <a:rPr lang="ru-RU" altLang="ru-RU" sz="1200">
                <a:solidFill>
                  <a:srgbClr val="000000"/>
                </a:solidFill>
              </a:rPr>
              <a:pPr eaLnBrk="1" hangingPunct="1"/>
              <a:t>7</a:t>
            </a:fld>
            <a:endParaRPr lang="ru-RU" altLang="ru-RU" sz="12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3072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7556" indent="-287522" eaLnBrk="0" hangingPunct="0"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50087" indent="-230017" eaLnBrk="0" hangingPunct="0"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10121" indent="-230017" eaLnBrk="0" hangingPunct="0"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70156" indent="-230017" eaLnBrk="0" hangingPunct="0"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30191" indent="-230017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90225" indent="-230017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50260" indent="-230017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910294" indent="-230017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/>
            <a:fld id="{49A86AD9-CCDC-4E7A-9CC2-BB85AD4D6790}" type="slidenum">
              <a:rPr lang="ru-RU" altLang="ru-RU" sz="1200">
                <a:solidFill>
                  <a:srgbClr val="000000"/>
                </a:solidFill>
              </a:rPr>
              <a:pPr eaLnBrk="1" hangingPunct="1"/>
              <a:t>8</a:t>
            </a:fld>
            <a:endParaRPr lang="ru-RU" altLang="ru-RU" sz="12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3072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7556" indent="-287522" eaLnBrk="0" hangingPunct="0"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50087" indent="-230017" eaLnBrk="0" hangingPunct="0"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10121" indent="-230017" eaLnBrk="0" hangingPunct="0"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70156" indent="-230017" eaLnBrk="0" hangingPunct="0"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30191" indent="-230017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90225" indent="-230017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50260" indent="-230017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910294" indent="-230017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/>
            <a:fld id="{49A86AD9-CCDC-4E7A-9CC2-BB85AD4D6790}" type="slidenum">
              <a:rPr lang="ru-RU" altLang="ru-RU" sz="1200">
                <a:solidFill>
                  <a:srgbClr val="000000"/>
                </a:solidFill>
              </a:rPr>
              <a:pPr eaLnBrk="1" hangingPunct="1"/>
              <a:t>9</a:t>
            </a:fld>
            <a:endParaRPr lang="ru-RU" altLang="ru-RU" sz="12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536" y="1028723"/>
            <a:ext cx="7851648" cy="1371599"/>
          </a:xfrm>
          <a:ln>
            <a:noFill/>
          </a:ln>
        </p:spPr>
        <p:txBody>
          <a:bodyPr tIns="0" rIns="15801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0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501" y="2421402"/>
            <a:ext cx="7854696" cy="1314450"/>
          </a:xfrm>
        </p:spPr>
        <p:txBody>
          <a:bodyPr lIns="0" rIns="15801"/>
          <a:lstStyle>
            <a:lvl1pPr marL="0" marR="40153" indent="0" algn="r">
              <a:buNone/>
              <a:defRPr>
                <a:solidFill>
                  <a:schemeClr val="tx1"/>
                </a:solidFill>
              </a:defRPr>
            </a:lvl1pPr>
            <a:lvl2pPr marL="401443" indent="0" algn="ctr">
              <a:buNone/>
            </a:lvl2pPr>
            <a:lvl3pPr marL="802889" indent="0" algn="ctr">
              <a:buNone/>
            </a:lvl3pPr>
            <a:lvl4pPr marL="1204348" indent="0" algn="ctr">
              <a:buNone/>
            </a:lvl4pPr>
            <a:lvl5pPr marL="1605779" indent="0" algn="ctr">
              <a:buNone/>
            </a:lvl5pPr>
            <a:lvl6pPr marL="2007235" indent="0" algn="ctr">
              <a:buNone/>
            </a:lvl6pPr>
            <a:lvl7pPr marL="2408694" indent="0" algn="ctr">
              <a:buNone/>
            </a:lvl7pPr>
            <a:lvl8pPr marL="2810150" indent="0" algn="ctr">
              <a:buNone/>
            </a:lvl8pPr>
            <a:lvl9pPr marL="321157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D32FDA-8262-4CC0-891C-5F28CFA592F2}" type="datetime1">
              <a:rPr lang="en-US"/>
              <a:pPr>
                <a:defRPr/>
              </a:pPr>
              <a:t>7/3/2026</a:t>
            </a:fld>
            <a:endParaRPr lang="en-US" dirty="0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C7E87A-8805-4E4E-A563-34511FF2518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77287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9134F9-B4D7-4270-977B-92DB1D05010C}" type="datetime1">
              <a:rPr lang="en-US"/>
              <a:pPr>
                <a:defRPr/>
              </a:pPr>
              <a:t>7/3/2026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5B464E-4E9B-46E6-A953-13CEB1C9EF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4645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508" y="685906"/>
            <a:ext cx="2057400" cy="390882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80" y="685906"/>
            <a:ext cx="6019800" cy="390882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C86931-A7D8-4D51-84EA-492BFF2643E5}" type="datetime1">
              <a:rPr lang="en-US"/>
              <a:pPr>
                <a:defRPr/>
              </a:pPr>
              <a:t>7/3/2026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1EE2AA-A8A4-4D1E-B09F-D3977AEDB2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895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2C2A6D-EFBF-4C50-AACB-9AC73B37C75F}" type="datetime1">
              <a:rPr lang="en-US"/>
              <a:pPr>
                <a:defRPr/>
              </a:pPr>
              <a:t>7/3/2026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F322D8-EFBC-4411-B2CC-DCCEC5BD01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899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406" y="987576"/>
            <a:ext cx="7772400" cy="1021842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0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406" y="2028527"/>
            <a:ext cx="7772400" cy="1132287"/>
          </a:xfrm>
        </p:spPr>
        <p:txBody>
          <a:bodyPr lIns="39586" rIns="39586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DD5F6E-5119-4308-96F4-0380A3143381}" type="datetime1">
              <a:rPr lang="en-US"/>
              <a:pPr>
                <a:defRPr/>
              </a:pPr>
              <a:t>7/3/2026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194B56-87F7-478C-A31D-91A17C632C9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10379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4" y="528113"/>
            <a:ext cx="8229599" cy="85725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79" y="1440125"/>
            <a:ext cx="4038600" cy="3326130"/>
          </a:xfrm>
        </p:spPr>
        <p:txBody>
          <a:bodyPr/>
          <a:lstStyle>
            <a:lvl1pPr>
              <a:defRPr sz="23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307" y="1440125"/>
            <a:ext cx="4038600" cy="3326130"/>
          </a:xfrm>
        </p:spPr>
        <p:txBody>
          <a:bodyPr/>
          <a:lstStyle>
            <a:lvl1pPr>
              <a:defRPr sz="23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530CC5-AE0C-43B1-901F-1C5E302992A4}" type="datetime1">
              <a:rPr lang="en-US"/>
              <a:pPr>
                <a:defRPr/>
              </a:pPr>
              <a:t>7/3/2026</a:t>
            </a:fld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AE676D-0AC6-415E-A2E6-CFF435197B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3901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4" y="528113"/>
            <a:ext cx="8229599" cy="857251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24" y="1391568"/>
            <a:ext cx="4040188" cy="494513"/>
          </a:xfrm>
        </p:spPr>
        <p:txBody>
          <a:bodyPr lIns="39586" tIns="0" rIns="39586" bIns="0" anchor="ctr">
            <a:noAutofit/>
          </a:bodyPr>
          <a:lstStyle>
            <a:lvl1pPr marL="0" indent="0">
              <a:buNone/>
              <a:defRPr sz="22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1800" b="1"/>
            </a:lvl2pPr>
            <a:lvl3pPr>
              <a:buNone/>
              <a:defRPr sz="1600" b="1"/>
            </a:lvl3pPr>
            <a:lvl4pPr>
              <a:buNone/>
              <a:defRPr sz="1300" b="1"/>
            </a:lvl4pPr>
            <a:lvl5pPr>
              <a:buNone/>
              <a:defRPr sz="13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99" y="1394821"/>
            <a:ext cx="4041776" cy="491132"/>
          </a:xfrm>
        </p:spPr>
        <p:txBody>
          <a:bodyPr lIns="39586" tIns="0" rIns="39586" bIns="0" anchor="ctr"/>
          <a:lstStyle>
            <a:lvl1pPr marL="0" indent="0">
              <a:buNone/>
              <a:defRPr sz="22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1800" b="1"/>
            </a:lvl2pPr>
            <a:lvl3pPr>
              <a:buNone/>
              <a:defRPr sz="1600" b="1"/>
            </a:lvl3pPr>
            <a:lvl4pPr>
              <a:buNone/>
              <a:defRPr sz="1300" b="1"/>
            </a:lvl4pPr>
            <a:lvl5pPr>
              <a:buNone/>
              <a:defRPr sz="13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24" y="1885979"/>
            <a:ext cx="4040188" cy="2884291"/>
          </a:xfrm>
        </p:spPr>
        <p:txBody>
          <a:bodyPr tIns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99" y="1885979"/>
            <a:ext cx="4041776" cy="2884291"/>
          </a:xfrm>
        </p:spPr>
        <p:txBody>
          <a:bodyPr tIns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B2F166-0A49-497B-AB62-1E4C97CC157D}" type="datetime1">
              <a:rPr lang="en-US"/>
              <a:pPr>
                <a:defRPr/>
              </a:pPr>
              <a:t>7/3/2026</a:t>
            </a:fld>
            <a:endParaRPr lang="en-US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3376B1-F906-45B4-BF31-9D0490B4AB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0769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54" y="528113"/>
            <a:ext cx="8305799" cy="857251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5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314EBD-7252-4118-A895-AFD1B6BEE5D2}" type="datetime1">
              <a:rPr lang="en-US"/>
              <a:pPr>
                <a:defRPr/>
              </a:pPr>
              <a:t>7/3/2026</a:t>
            </a:fld>
            <a:endParaRPr lang="en-US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8664EE-C0F1-4BBB-87CD-969F3AD6E2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696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C57EFF-9072-45BC-8946-F306012A47DE}" type="datetime1">
              <a:rPr lang="en-US"/>
              <a:pPr>
                <a:defRPr/>
              </a:pPr>
              <a:t>7/3/2026</a:t>
            </a:fld>
            <a:endParaRPr lang="en-US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D12F51-6DCD-4BAD-A50E-10989A1AB1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86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909" y="385806"/>
            <a:ext cx="2743199" cy="871538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3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909" y="1257322"/>
            <a:ext cx="2743199" cy="3429000"/>
          </a:xfrm>
        </p:spPr>
        <p:txBody>
          <a:bodyPr lIns="15801" rIns="15801"/>
          <a:lstStyle>
            <a:lvl1pPr marL="0" indent="0" algn="l">
              <a:buNone/>
              <a:defRPr sz="1300"/>
            </a:lvl1pPr>
            <a:lvl2pPr indent="0" algn="l">
              <a:buNone/>
              <a:defRPr sz="900"/>
            </a:lvl2pPr>
            <a:lvl3pPr indent="0" algn="l">
              <a:buNone/>
              <a:defRPr sz="800"/>
            </a:lvl3pPr>
            <a:lvl4pPr indent="0" algn="l">
              <a:buNone/>
              <a:defRPr sz="800"/>
            </a:lvl4pPr>
            <a:lvl5pPr indent="0" algn="l">
              <a:buNone/>
              <a:defRPr sz="8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98" y="1257322"/>
            <a:ext cx="5111749" cy="3429000"/>
          </a:xfrm>
        </p:spPr>
        <p:txBody>
          <a:bodyPr tIns="0"/>
          <a:lstStyle>
            <a:lvl1pPr>
              <a:defRPr sz="2500"/>
            </a:lvl1pPr>
            <a:lvl2pPr>
              <a:defRPr sz="2300"/>
            </a:lvl2pPr>
            <a:lvl3pPr>
              <a:defRPr sz="22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ED7D5E-DA61-44AA-8D1F-CE8BDB5E33AC}" type="datetime1">
              <a:rPr lang="en-US"/>
              <a:pPr>
                <a:defRPr/>
              </a:pPr>
              <a:t>7/3/2026</a:t>
            </a:fld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FD03B5-ACDC-446D-AA56-356C2E0BDF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4878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8"/>
          <p:cNvSpPr/>
          <p:nvPr/>
        </p:nvSpPr>
        <p:spPr>
          <a:xfrm rot="420000" flipV="1">
            <a:off x="3165099" y="829701"/>
            <a:ext cx="5258483" cy="3087766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9159" tIns="39586" rIns="79159" bIns="39586" anchor="ctr"/>
          <a:lstStyle/>
          <a:p>
            <a:pPr algn="ctr" defTabSz="914265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800" dirty="0">
              <a:solidFill>
                <a:srgbClr val="0070C0"/>
              </a:solidFill>
            </a:endParaRPr>
          </a:p>
        </p:txBody>
      </p:sp>
      <p:sp>
        <p:nvSpPr>
          <p:cNvPr id="6" name="Right Triangle 11"/>
          <p:cNvSpPr/>
          <p:nvPr/>
        </p:nvSpPr>
        <p:spPr>
          <a:xfrm rot="420000" flipV="1">
            <a:off x="8004455" y="4019847"/>
            <a:ext cx="154801" cy="116654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9159" tIns="39586" rIns="79159" bIns="39586" anchor="ctr"/>
          <a:lstStyle/>
          <a:p>
            <a:pPr algn="ctr" defTabSz="914265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800" dirty="0">
              <a:solidFill>
                <a:srgbClr val="0070C0"/>
              </a:solidFill>
            </a:endParaRPr>
          </a:p>
        </p:txBody>
      </p:sp>
      <p:sp>
        <p:nvSpPr>
          <p:cNvPr id="7" name="Freeform 9"/>
          <p:cNvSpPr>
            <a:spLocks/>
          </p:cNvSpPr>
          <p:nvPr/>
        </p:nvSpPr>
        <p:spPr bwMode="auto">
          <a:xfrm flipV="1">
            <a:off x="-9518" y="4362632"/>
            <a:ext cx="9163052" cy="780869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79159" tIns="39586" rIns="79159" bIns="39586"/>
          <a:lstStyle/>
          <a:p>
            <a:pPr defTabSz="914265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800" dirty="0">
              <a:solidFill>
                <a:srgbClr val="0070C0"/>
              </a:solidFill>
              <a:cs typeface="Arial" charset="0"/>
            </a:endParaRPr>
          </a:p>
        </p:txBody>
      </p:sp>
      <p:sp>
        <p:nvSpPr>
          <p:cNvPr id="8" name="Freeform 10"/>
          <p:cNvSpPr>
            <a:spLocks/>
          </p:cNvSpPr>
          <p:nvPr/>
        </p:nvSpPr>
        <p:spPr bwMode="auto">
          <a:xfrm flipV="1">
            <a:off x="4382098" y="4663830"/>
            <a:ext cx="4761930" cy="4797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79159" tIns="39586" rIns="79159" bIns="39586"/>
          <a:lstStyle/>
          <a:p>
            <a:pPr defTabSz="914265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800" dirty="0">
              <a:solidFill>
                <a:srgbClr val="0070C0"/>
              </a:solidFill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18" y="882782"/>
            <a:ext cx="2212848" cy="1186964"/>
          </a:xfrm>
        </p:spPr>
        <p:txBody>
          <a:bodyPr lIns="39586" rIns="39586" bIns="39586"/>
          <a:lstStyle>
            <a:lvl1pPr algn="l">
              <a:buNone/>
              <a:defRPr sz="18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85" y="2121612"/>
            <a:ext cx="2209799" cy="1634491"/>
          </a:xfrm>
        </p:spPr>
        <p:txBody>
          <a:bodyPr lIns="55376" rIns="39586"/>
          <a:lstStyle>
            <a:lvl1pPr marL="0" indent="0" algn="l">
              <a:spcBef>
                <a:spcPts val="222"/>
              </a:spcBef>
              <a:buFontTx/>
              <a:buNone/>
              <a:defRPr sz="900"/>
            </a:lvl1pPr>
            <a:lvl2pPr>
              <a:defRPr sz="9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9" y="899740"/>
            <a:ext cx="4617721" cy="2948939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29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2E48A4-D3C8-49D0-8A91-293C23A199EA}" type="datetime1">
              <a:rPr lang="en-US"/>
              <a:pPr>
                <a:defRPr/>
              </a:pPr>
              <a:t>7/3/2026</a:t>
            </a:fld>
            <a:endParaRPr lang="en-US" dirty="0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068" y="4767351"/>
            <a:ext cx="609679" cy="27497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5DE977-D90E-48B5-8FC7-F3B88B519F0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30765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5350">
              <a:srgbClr val="0070C0"/>
            </a:gs>
            <a:gs pos="50000">
              <a:schemeClr val="bg2">
                <a:lumMod val="60000"/>
                <a:lumOff val="40000"/>
              </a:schemeClr>
            </a:gs>
            <a:gs pos="50000">
              <a:srgbClr val="9CB86E"/>
            </a:gs>
            <a:gs pos="100000">
              <a:schemeClr val="bg2">
                <a:lumMod val="60000"/>
                <a:lumOff val="4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18" y="-4761"/>
            <a:ext cx="9163052" cy="780869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79159" tIns="39586" rIns="79159" bIns="39586"/>
          <a:lstStyle/>
          <a:p>
            <a:pPr defTabSz="914265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800" dirty="0">
              <a:solidFill>
                <a:srgbClr val="0070C0"/>
              </a:solidFill>
              <a:cs typeface="Arial" charset="0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2098" y="-4754"/>
            <a:ext cx="4761930" cy="47733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79159" tIns="39586" rIns="79159" bIns="39586"/>
          <a:lstStyle/>
          <a:p>
            <a:pPr defTabSz="914265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800" dirty="0">
              <a:solidFill>
                <a:srgbClr val="0070C0"/>
              </a:solidFill>
              <a:cs typeface="Arial" charset="0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92" y="528540"/>
            <a:ext cx="8229481" cy="857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39586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92" y="1451051"/>
            <a:ext cx="8229481" cy="3292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9159" tIns="39586" rIns="79159" bIns="3958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59" y="4767351"/>
            <a:ext cx="2133878" cy="274970"/>
          </a:xfrm>
          <a:prstGeom prst="rect">
            <a:avLst/>
          </a:prstGeom>
        </p:spPr>
        <p:txBody>
          <a:bodyPr vert="horz" lIns="0" tIns="0" rIns="0" bIns="0" anchor="b"/>
          <a:lstStyle>
            <a:lvl1pPr algn="l" defTabSz="914265" eaLnBrk="1" fontAlgn="base" latinLnBrk="0" hangingPunct="1">
              <a:spcBef>
                <a:spcPct val="0"/>
              </a:spcBef>
              <a:spcAft>
                <a:spcPct val="0"/>
              </a:spcAft>
              <a:defRPr kumimoji="0" sz="900">
                <a:solidFill>
                  <a:srgbClr val="0070C0">
                    <a:shade val="90000"/>
                  </a:srgbClr>
                </a:solidFill>
                <a:cs typeface="Arial" charset="0"/>
              </a:defRPr>
            </a:lvl1pPr>
          </a:lstStyle>
          <a:p>
            <a:pPr>
              <a:defRPr/>
            </a:pPr>
            <a:fld id="{B6652A5A-A5A8-404C-9E3C-8450DFB48A8B}" type="datetime1">
              <a:rPr lang="en-US" smtClean="0">
                <a:latin typeface="Times New Roman" pitchFamily="18" charset="0"/>
              </a:rPr>
              <a:pPr>
                <a:defRPr/>
              </a:pPr>
              <a:t>7/3/2026</a:t>
            </a:fld>
            <a:endParaRPr lang="en-US" dirty="0">
              <a:latin typeface="Times New Roman" pitchFamily="18" charset="0"/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399" y="4767351"/>
            <a:ext cx="3352046" cy="274970"/>
          </a:xfrm>
          <a:prstGeom prst="rect">
            <a:avLst/>
          </a:prstGeom>
        </p:spPr>
        <p:txBody>
          <a:bodyPr vert="horz" lIns="0" tIns="0" rIns="0" bIns="0" anchor="b"/>
          <a:lstStyle>
            <a:lvl1pPr algn="l" defTabSz="914265" eaLnBrk="1" fontAlgn="base" latinLnBrk="0" hangingPunct="1">
              <a:spcBef>
                <a:spcPct val="0"/>
              </a:spcBef>
              <a:spcAft>
                <a:spcPct val="0"/>
              </a:spcAft>
              <a:defRPr kumimoji="0" sz="900">
                <a:solidFill>
                  <a:srgbClr val="0070C0">
                    <a:shade val="90000"/>
                  </a:srgbClr>
                </a:solidFill>
                <a:cs typeface="Arial" charset="0"/>
              </a:defRPr>
            </a:lvl1pPr>
          </a:lstStyle>
          <a:p>
            <a:pPr>
              <a:defRPr/>
            </a:pPr>
            <a:endParaRPr lang="en-US" dirty="0">
              <a:latin typeface="Times New Roman" pitchFamily="18" charset="0"/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646" y="4767351"/>
            <a:ext cx="762099" cy="27497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defTabSz="914265" eaLnBrk="1" fontAlgn="base" latinLnBrk="0" hangingPunct="1">
              <a:spcBef>
                <a:spcPct val="0"/>
              </a:spcBef>
              <a:spcAft>
                <a:spcPct val="0"/>
              </a:spcAft>
              <a:defRPr kumimoji="0" sz="900">
                <a:solidFill>
                  <a:srgbClr val="0070C0">
                    <a:shade val="90000"/>
                  </a:srgbClr>
                </a:solidFill>
                <a:cs typeface="Arial" charset="0"/>
              </a:defRPr>
            </a:lvl1pPr>
          </a:lstStyle>
          <a:p>
            <a:pPr>
              <a:defRPr/>
            </a:pPr>
            <a:fld id="{7A10524B-E6C4-4A29-B64E-B80C56FFEB1D}" type="slidenum">
              <a:rPr lang="en-US" smtClean="0">
                <a:latin typeface="Times New Roman" pitchFamily="18" charset="0"/>
              </a:rPr>
              <a:pPr>
                <a:defRPr/>
              </a:pPr>
              <a:t>‹#›</a:t>
            </a:fld>
            <a:endParaRPr lang="en-US" dirty="0">
              <a:latin typeface="Times New Roman" pitchFamily="18" charset="0"/>
            </a:endParaRPr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41" y="152408"/>
            <a:ext cx="9180914" cy="485663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914265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800" dirty="0">
                <a:solidFill>
                  <a:srgbClr val="0070C0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914265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800" dirty="0">
                <a:solidFill>
                  <a:srgbClr val="0070C0"/>
                </a:solidFill>
                <a:latin typeface="Times New Roman" pitchFamily="18" charset="0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04386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Calibri" pitchFamily="34" charset="0"/>
        </a:defRPr>
      </a:lvl5pPr>
      <a:lvl6pPr marL="287899" algn="l" rtl="0" fontAlgn="base"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Calibri" pitchFamily="34" charset="0"/>
        </a:defRPr>
      </a:lvl6pPr>
      <a:lvl7pPr marL="575743" algn="l" rtl="0" fontAlgn="base"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Calibri" pitchFamily="34" charset="0"/>
        </a:defRPr>
      </a:lvl7pPr>
      <a:lvl8pPr marL="863680" algn="l" rtl="0" fontAlgn="base"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Calibri" pitchFamily="34" charset="0"/>
        </a:defRPr>
      </a:lvl8pPr>
      <a:lvl9pPr marL="1151551" algn="l" rtl="0" fontAlgn="base"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Calibri" pitchFamily="34" charset="0"/>
        </a:defRPr>
      </a:lvl9pPr>
    </p:titleStyle>
    <p:bodyStyle>
      <a:lvl1pPr marL="202203" indent="-202203" algn="l" rtl="0" eaLnBrk="0" fontAlgn="base" hangingPunct="0">
        <a:spcBef>
          <a:spcPct val="20000"/>
        </a:spcBef>
        <a:spcAft>
          <a:spcPct val="0"/>
        </a:spcAft>
        <a:buClr>
          <a:srgbClr val="0070C0"/>
        </a:buClr>
        <a:buSzPct val="95000"/>
        <a:buFont typeface="Wingdings 2" pitchFamily="18" charset="2"/>
        <a:buChar char=""/>
        <a:defRPr sz="2300" kern="1200">
          <a:solidFill>
            <a:schemeClr val="tx1"/>
          </a:solidFill>
          <a:latin typeface="+mn-lt"/>
          <a:ea typeface="+mn-ea"/>
          <a:cs typeface="+mn-cs"/>
        </a:defRPr>
      </a:lvl1pPr>
      <a:lvl2pPr marL="526912" indent="-178414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770743" indent="-178414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013383" indent="-146310" algn="l" rtl="0" eaLnBrk="0" fontAlgn="base" hangingPunct="0">
        <a:spcBef>
          <a:spcPct val="20000"/>
        </a:spcBef>
        <a:spcAft>
          <a:spcPct val="0"/>
        </a:spcAft>
        <a:buClr>
          <a:srgbClr val="0070C0"/>
        </a:buClr>
        <a:buSzPct val="65000"/>
        <a:buFont typeface="Wingdings 2" pitchFamily="18" charset="2"/>
        <a:buChar char="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253644" indent="-146310" algn="l" rtl="0" eaLnBrk="0" fontAlgn="base" hangingPunct="0">
        <a:spcBef>
          <a:spcPct val="20000"/>
        </a:spcBef>
        <a:spcAft>
          <a:spcPct val="0"/>
        </a:spcAft>
        <a:buClr>
          <a:srgbClr val="0070C0"/>
        </a:buClr>
        <a:buSzPct val="65000"/>
        <a:buFont typeface="Wingdings 2" pitchFamily="18" charset="2"/>
        <a:buChar char="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525502" indent="-184698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686082" indent="-160585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3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926950" indent="-160585" algn="l" rtl="0" eaLnBrk="1" latinLnBrk="0" hangingPunct="1">
        <a:spcBef>
          <a:spcPct val="20000"/>
        </a:spcBef>
        <a:buClr>
          <a:schemeClr val="tx2"/>
        </a:buClr>
        <a:buChar char="•"/>
        <a:defRPr kumimoji="0"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167830" indent="-160585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3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0144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80288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20434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60577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00723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40869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281015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21157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ГО\06. деловой понедельник\Доклады\06.06.2026 по уровням опасности\649ca09f3cf141b122ea91f65b3ee0f0__2000x20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23478"/>
            <a:ext cx="6192688" cy="4896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244395" y="4866501"/>
            <a:ext cx="89960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1279525"/>
            <a:r>
              <a:rPr lang="en-GB" sz="12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Слайд</a:t>
            </a:r>
            <a:r>
              <a:rPr lang="en-GB" sz="1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№ </a:t>
            </a:r>
            <a:fld id="{282DDE9C-FDB9-4E4E-9068-4DD293DB7D37}" type="slidenum">
              <a:rPr lang="en-GB" sz="1200" b="1" i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pPr lvl="0" algn="ctr" defTabSz="1279525"/>
              <a:t>1</a:t>
            </a:fld>
            <a:endParaRPr lang="ru-RU" sz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167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05923" y="4866501"/>
            <a:ext cx="97655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1279525"/>
            <a:r>
              <a:rPr lang="en-GB" sz="12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Слайд</a:t>
            </a:r>
            <a:r>
              <a:rPr lang="en-GB" sz="1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№ </a:t>
            </a:r>
            <a:fld id="{282DDE9C-FDB9-4E4E-9068-4DD293DB7D37}" type="slidenum">
              <a:rPr lang="en-GB" sz="1200" b="1" i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pPr lvl="0" algn="ctr" defTabSz="1279525"/>
              <a:t>10</a:t>
            </a:fld>
            <a:endParaRPr lang="ru-RU" sz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339502"/>
            <a:ext cx="8208912" cy="4536504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 это значит:</a:t>
            </a:r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БПЛА уже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зашел на территорию республики или находится рядом с населенными пунктами. Возможен удар.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Когда объявляют: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 непосредственной опасности – могут включаться сирены, громкоговорители, теле- и радиовещание.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Ориентир: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 км</a:t>
            </a:r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подтвержденный заход в регион.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4887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10154" y="4866501"/>
            <a:ext cx="96808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1279525"/>
            <a:r>
              <a:rPr lang="en-GB" sz="12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Слайд</a:t>
            </a:r>
            <a:r>
              <a:rPr lang="en-GB" sz="1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№ </a:t>
            </a:r>
            <a:fld id="{282DDE9C-FDB9-4E4E-9068-4DD293DB7D37}" type="slidenum">
              <a:rPr lang="en-GB" sz="1200" b="1" i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pPr lvl="0" algn="ctr" defTabSz="1279525"/>
              <a:t>11</a:t>
            </a:fld>
            <a:endParaRPr lang="ru-RU" sz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339502"/>
            <a:ext cx="8208912" cy="4536504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руководящий состав подаёт установленный сигнал на занятие укрытий;</a:t>
            </a:r>
          </a:p>
          <a:p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укрываемые занимают места в заблаговременно подготовленных, приспособленных и оборудованных для этих целей укрытиях в соответствии с указаниями ответственного работника укрытия;</a:t>
            </a:r>
          </a:p>
          <a:p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не покидать укрытие и не выходить за его пределы до получения сигнала </a:t>
            </a:r>
            <a:r>
              <a:rPr lang="ru-RU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«Отбой атаки БПЛА».</a:t>
            </a:r>
          </a:p>
        </p:txBody>
      </p:sp>
    </p:spTree>
    <p:extLst>
      <p:ext uri="{BB962C8B-B14F-4D97-AF65-F5344CB8AC3E}">
        <p14:creationId xmlns:p14="http://schemas.microsoft.com/office/powerpoint/2010/main" val="2307050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05923" y="4866501"/>
            <a:ext cx="97655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1279525"/>
            <a:r>
              <a:rPr lang="en-GB" sz="12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Слайд</a:t>
            </a:r>
            <a:r>
              <a:rPr lang="en-GB" sz="1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№ </a:t>
            </a:r>
            <a:fld id="{282DDE9C-FDB9-4E4E-9068-4DD293DB7D37}" type="slidenum">
              <a:rPr lang="en-GB" sz="1200" b="1" i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pPr lvl="0" algn="ctr" defTabSz="1279525"/>
              <a:t>12</a:t>
            </a:fld>
            <a:endParaRPr lang="ru-RU" sz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ГО\06. деловой понедельник\Доклады\06.06.2026 по уровням опасности\vazhno-znat-poryadok-deystviy-pri-ugroze-ataki-bpla-i-raketnoy-opasnosti_1744959866384468811__2000x20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-10254"/>
            <a:ext cx="3636454" cy="5143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ГО\06. деловой понедельник\Доклады\06.06.2026 по уровням опасности\vazhno-znat-poryadok-deystviy-pri-ugroze-ataki-bpla-i-raketnoy-opasnosti_17449598661068597683__800x80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-29335"/>
            <a:ext cx="3587750" cy="5162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5024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05923" y="4866501"/>
            <a:ext cx="97655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1279525"/>
            <a:r>
              <a:rPr lang="en-GB" sz="12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Слайд</a:t>
            </a:r>
            <a:r>
              <a:rPr lang="en-GB" sz="1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№ </a:t>
            </a:r>
            <a:fld id="{282DDE9C-FDB9-4E4E-9068-4DD293DB7D37}" type="slidenum">
              <a:rPr lang="en-GB" sz="1200" b="1" i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pPr lvl="0" algn="ctr" defTabSz="1279525"/>
              <a:t>13</a:t>
            </a:fld>
            <a:endParaRPr lang="ru-RU" sz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ГО\06. деловой понедельник\Доклады\06.06.2026 по уровням опасности\vazhno-znat-poryadok-deystviy-pri-ugroze-ataki-bpla-i-raketnoy-opasnosti_1744959866981921698__800x8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125" y="31750"/>
            <a:ext cx="3587750" cy="5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894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05923" y="4866501"/>
            <a:ext cx="97655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1279525"/>
            <a:r>
              <a:rPr lang="en-GB" sz="12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Слайд</a:t>
            </a:r>
            <a:r>
              <a:rPr lang="en-GB" sz="1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№ </a:t>
            </a:r>
            <a:fld id="{282DDE9C-FDB9-4E4E-9068-4DD293DB7D37}" type="slidenum">
              <a:rPr lang="en-GB" sz="1200" b="1" i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pPr lvl="0" algn="ctr" defTabSz="1279525"/>
              <a:t>14</a:t>
            </a:fld>
            <a:endParaRPr lang="ru-RU" sz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ГО\06. деловой понедельник\Доклады\06.06.2026 по уровням опасности\vazhno-znat-poryadok-deystviy-pri-ugroze-ataki-bpla-i-raketnoy-opasnosti_17449598661081328791__800x8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125" y="31750"/>
            <a:ext cx="3587750" cy="5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4418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05923" y="4866501"/>
            <a:ext cx="97655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1279525"/>
            <a:r>
              <a:rPr lang="en-GB" sz="12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Слайд</a:t>
            </a:r>
            <a:r>
              <a:rPr lang="en-GB" sz="1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№ </a:t>
            </a:r>
            <a:fld id="{282DDE9C-FDB9-4E4E-9068-4DD293DB7D37}" type="slidenum">
              <a:rPr lang="en-GB" sz="1200" b="1" i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pPr lvl="0" algn="ctr" defTabSz="1279525"/>
              <a:t>15</a:t>
            </a:fld>
            <a:endParaRPr lang="ru-RU" sz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339502"/>
            <a:ext cx="8208912" cy="4536504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r>
              <a:rPr lang="ru-RU" sz="28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 получением </a:t>
            </a:r>
            <a:r>
              <a:rPr lang="ru-RU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сигнала</a:t>
            </a:r>
          </a:p>
          <a:p>
            <a:pPr algn="just"/>
            <a:r>
              <a:rPr lang="ru-RU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Внимание! На территории Республики Татарстан режим «Беспилотная опасность» отменён.</a:t>
            </a:r>
            <a:r>
              <a:rPr lang="ru-RU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28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28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28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команде руководящего состава покинуть укрытие и действовать в соответствии с его указаниями.</a:t>
            </a:r>
          </a:p>
        </p:txBody>
      </p:sp>
    </p:spTree>
    <p:extLst>
      <p:ext uri="{BB962C8B-B14F-4D97-AF65-F5344CB8AC3E}">
        <p14:creationId xmlns:p14="http://schemas.microsoft.com/office/powerpoint/2010/main" val="3604841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0182" y="162372"/>
            <a:ext cx="8432297" cy="4809514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19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 падении БПЛА на территории объекта (учреждения, организации):</a:t>
            </a:r>
          </a:p>
          <a:p>
            <a:r>
              <a:rPr lang="ru-RU" sz="19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незамедлительно позвонить по единому номеру вызова экстренных оперативных служб «112», сообщить место (адрес), время обнаружения, фамилию, имя и отчество сообщившего, другие сведения, которые запросит оператор, а также проинформировать о происшествии руководство (персонал);</a:t>
            </a:r>
          </a:p>
          <a:p>
            <a:r>
              <a:rPr lang="ru-RU" sz="19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находиться на безопасном расстоянии от места падения БПЛА и не допускать к нему никого до прибытия экстренных оперативных служб;</a:t>
            </a:r>
          </a:p>
          <a:p>
            <a:r>
              <a:rPr lang="ru-RU" sz="19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обеспечить беспрепятственный доступ к месту происшествия экстренных оперативных служб;</a:t>
            </a:r>
          </a:p>
          <a:p>
            <a:r>
              <a:rPr lang="ru-RU" sz="19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по прибытии экстренных оперативных служб действовать согласно их распоряжениям.</a:t>
            </a:r>
          </a:p>
          <a:p>
            <a:r>
              <a:rPr lang="ru-RU" sz="19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Категорически </a:t>
            </a:r>
            <a:r>
              <a:rPr lang="ru-RU" sz="19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запрещается при нахождении в непосредственной близости с упавшим БПЛА пользоваться радиоаппаратурой, мобильными телефонами, устройствами GPS/ГЛОНАСС, а также фотографировать и выкладывать в сеть снимки прилегающей к месту падения БПЛА местности</a:t>
            </a:r>
            <a:r>
              <a:rPr lang="ru-RU" sz="19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8212595" y="4863019"/>
            <a:ext cx="97655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1279525"/>
            <a:r>
              <a:rPr lang="en-GB" sz="12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Слайд</a:t>
            </a:r>
            <a:r>
              <a:rPr lang="en-GB" sz="1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№ </a:t>
            </a:r>
            <a:fld id="{282DDE9C-FDB9-4E4E-9068-4DD293DB7D37}" type="slidenum">
              <a:rPr lang="en-GB" sz="1200" b="1" i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pPr lvl="0" algn="ctr" defTabSz="1279525"/>
              <a:t>16</a:t>
            </a:fld>
            <a:endParaRPr lang="ru-RU" sz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714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202435" y="4869180"/>
            <a:ext cx="97655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1279525"/>
            <a:r>
              <a:rPr lang="en-GB" sz="12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Слайд</a:t>
            </a:r>
            <a:r>
              <a:rPr lang="en-GB" sz="1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№ </a:t>
            </a:r>
            <a:fld id="{282DDE9C-FDB9-4E4E-9068-4DD293DB7D37}" type="slidenum">
              <a:rPr lang="en-GB" sz="1200" b="1" i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pPr lvl="0" algn="ctr" defTabSz="1279525"/>
              <a:t>17</a:t>
            </a:fld>
            <a:endParaRPr lang="ru-RU" sz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8"/>
          <p:cNvSpPr txBox="1">
            <a:spLocks noChangeArrowheads="1"/>
          </p:cNvSpPr>
          <p:nvPr/>
        </p:nvSpPr>
        <p:spPr bwMode="auto">
          <a:xfrm>
            <a:off x="1285852" y="1643056"/>
            <a:ext cx="6715172" cy="551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8324" tIns="29165" rIns="58324" bIns="29165">
            <a:spAutoFit/>
          </a:bodyPr>
          <a:lstStyle>
            <a:lvl1pPr>
              <a:spcBef>
                <a:spcPct val="20000"/>
              </a:spcBef>
              <a:buChar char="•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7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ДОКЛАД ЗАКОНЧЕН</a:t>
            </a:r>
            <a:endParaRPr lang="ru-RU" alt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167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339502"/>
            <a:ext cx="8208912" cy="4536504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60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ЗЕЛЕНЫЙ </a:t>
            </a:r>
            <a:r>
              <a:rPr lang="ru-RU" sz="6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УРОВЕНЬ</a:t>
            </a:r>
          </a:p>
          <a:p>
            <a:pPr algn="ctr"/>
            <a:endParaRPr lang="ru-RU" sz="18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 получением сигнала </a:t>
            </a:r>
            <a:r>
              <a:rPr lang="ru-RU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оповещения</a:t>
            </a:r>
          </a:p>
          <a:p>
            <a:pPr algn="just"/>
            <a:r>
              <a:rPr lang="ru-RU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«Внимание! На территории Республики Татарстан введён режим «Беспилотная опасность»:</a:t>
            </a:r>
            <a:endParaRPr lang="ru-RU" sz="28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Учреждения работают в штатном режиме.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244395" y="4866501"/>
            <a:ext cx="89960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1279525"/>
            <a:r>
              <a:rPr lang="en-GB" sz="12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Слайд</a:t>
            </a:r>
            <a:r>
              <a:rPr lang="en-GB" sz="1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№ </a:t>
            </a:r>
            <a:fld id="{282DDE9C-FDB9-4E4E-9068-4DD293DB7D37}" type="slidenum">
              <a:rPr lang="en-GB" sz="1200" b="1" i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pPr lvl="0" algn="ctr" defTabSz="1279525"/>
              <a:t>2</a:t>
            </a:fld>
            <a:endParaRPr lang="ru-RU" sz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2755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44395" y="4866501"/>
            <a:ext cx="89960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1279525"/>
            <a:r>
              <a:rPr lang="en-GB" sz="12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Слайд</a:t>
            </a:r>
            <a:r>
              <a:rPr lang="en-GB" sz="1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№ </a:t>
            </a:r>
            <a:fld id="{282DDE9C-FDB9-4E4E-9068-4DD293DB7D37}" type="slidenum">
              <a:rPr lang="en-GB" sz="1200" b="1" i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pPr lvl="0" algn="ctr" defTabSz="1279525"/>
              <a:t>3</a:t>
            </a:fld>
            <a:endParaRPr lang="ru-RU" sz="1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339502"/>
            <a:ext cx="8208912" cy="4536504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just"/>
            <a:r>
              <a:rPr lang="ru-RU" sz="2800" b="1" dirty="0" smtClean="0">
                <a:solidFill>
                  <a:srgbClr val="00B05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 это  </a:t>
            </a:r>
            <a:r>
              <a:rPr lang="ru-RU" sz="2800" b="1" dirty="0">
                <a:solidFill>
                  <a:srgbClr val="00B05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значит</a:t>
            </a:r>
            <a:r>
              <a:rPr lang="ru-RU" sz="2800" dirty="0">
                <a:solidFill>
                  <a:srgbClr val="00B05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БПЛА фиксируется в соседнем регионе или у границы </a:t>
            </a:r>
            <a:r>
              <a:rPr lang="ru-RU" sz="2800" dirty="0" smtClean="0">
                <a:solidFill>
                  <a:srgbClr val="00B05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Республики. </a:t>
            </a:r>
            <a:r>
              <a:rPr lang="ru-RU" sz="2800" dirty="0">
                <a:solidFill>
                  <a:srgbClr val="00B05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Прямой угрозы пока нет, но заход возможен</a:t>
            </a:r>
            <a:r>
              <a:rPr lang="ru-RU" sz="2800" dirty="0" smtClean="0">
                <a:solidFill>
                  <a:srgbClr val="00B05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lvl="0" algn="just"/>
            <a:endParaRPr lang="ru-RU" sz="1600" b="1" dirty="0" smtClean="0">
              <a:solidFill>
                <a:srgbClr val="00B05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2800" b="1" dirty="0" smtClean="0">
                <a:solidFill>
                  <a:srgbClr val="00B05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Когда объявляют:</a:t>
            </a:r>
            <a:r>
              <a:rPr lang="ru-RU" sz="2800" dirty="0" smtClean="0">
                <a:solidFill>
                  <a:srgbClr val="00B05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</a:p>
          <a:p>
            <a:pPr lvl="0" algn="just"/>
            <a:r>
              <a:rPr lang="ru-RU" sz="2800" dirty="0" smtClean="0">
                <a:solidFill>
                  <a:srgbClr val="00B05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заранее, что бы люди были настороже.</a:t>
            </a:r>
          </a:p>
          <a:p>
            <a:pPr lvl="0" algn="just"/>
            <a:endParaRPr lang="ru-RU" sz="1800" b="1" dirty="0" smtClean="0">
              <a:solidFill>
                <a:srgbClr val="00B05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2800" b="1" dirty="0" smtClean="0">
                <a:solidFill>
                  <a:srgbClr val="00B05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Ориентир:</a:t>
            </a:r>
          </a:p>
          <a:p>
            <a:pPr lvl="0" algn="just"/>
            <a:r>
              <a:rPr lang="ru-RU" sz="2800" dirty="0" smtClean="0">
                <a:solidFill>
                  <a:srgbClr val="00B05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100-150 км и более, либо движение в сторону региона</a:t>
            </a:r>
          </a:p>
          <a:p>
            <a:pPr lvl="0" algn="just"/>
            <a:r>
              <a:rPr lang="ru-RU" sz="2800" dirty="0">
                <a:solidFill>
                  <a:srgbClr val="00B05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solidFill>
                  <a:srgbClr val="00B05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8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6837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44395" y="4866501"/>
            <a:ext cx="89960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1279525"/>
            <a:r>
              <a:rPr lang="en-GB" sz="12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Слайд</a:t>
            </a:r>
            <a:r>
              <a:rPr lang="en-GB" sz="1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№ </a:t>
            </a:r>
            <a:fld id="{282DDE9C-FDB9-4E4E-9068-4DD293DB7D37}" type="slidenum">
              <a:rPr lang="en-GB" sz="1200" b="1" i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pPr lvl="0" algn="ctr" defTabSz="1279525"/>
              <a:t>4</a:t>
            </a:fld>
            <a:endParaRPr lang="ru-RU" sz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339502"/>
            <a:ext cx="8208912" cy="4536504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6000" dirty="0" smtClean="0">
                <a:solidFill>
                  <a:srgbClr val="F4A10C"/>
                </a:solidFill>
                <a:latin typeface="Times New Roman" pitchFamily="18" charset="0"/>
                <a:cs typeface="Times New Roman" pitchFamily="18" charset="0"/>
              </a:rPr>
              <a:t>ЖЕЛТЫЙ УРОВЕНЬ</a:t>
            </a:r>
          </a:p>
          <a:p>
            <a:pPr algn="ctr"/>
            <a:endParaRPr lang="ru-RU" sz="1800" dirty="0">
              <a:solidFill>
                <a:srgbClr val="F4A10C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dirty="0">
                <a:solidFill>
                  <a:srgbClr val="F4A10C"/>
                </a:solidFill>
                <a:latin typeface="Times New Roman" pitchFamily="18" charset="0"/>
                <a:cs typeface="Times New Roman" pitchFamily="18" charset="0"/>
              </a:rPr>
              <a:t>С получением сигналов оповещения:</a:t>
            </a:r>
          </a:p>
          <a:p>
            <a:pPr algn="just"/>
            <a:r>
              <a:rPr lang="ru-RU" sz="2800" dirty="0">
                <a:solidFill>
                  <a:srgbClr val="F4A10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>
                <a:solidFill>
                  <a:srgbClr val="F4A10C"/>
                </a:solidFill>
                <a:latin typeface="Times New Roman" pitchFamily="18" charset="0"/>
                <a:cs typeface="Times New Roman" pitchFamily="18" charset="0"/>
              </a:rPr>
              <a:t>«Внимание! На территории Республики Татарстан введён режим «Ракетная опасность»</a:t>
            </a:r>
            <a:endParaRPr lang="ru-RU" sz="2800" b="1" dirty="0">
              <a:solidFill>
                <a:srgbClr val="F4A10C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b="1" i="1" dirty="0">
                <a:solidFill>
                  <a:srgbClr val="F4A10C"/>
                </a:solidFill>
                <a:latin typeface="Times New Roman" pitchFamily="18" charset="0"/>
                <a:cs typeface="Times New Roman" pitchFamily="18" charset="0"/>
              </a:rPr>
              <a:t>«Внимание! Для международного аэропорта города Казань введены временные ограничения на прием и выпуск воздушных </a:t>
            </a:r>
            <a:r>
              <a:rPr lang="ru-RU" sz="2800" b="1" i="1" dirty="0" smtClean="0">
                <a:solidFill>
                  <a:srgbClr val="F4A10C"/>
                </a:solidFill>
                <a:latin typeface="Times New Roman" pitchFamily="18" charset="0"/>
                <a:cs typeface="Times New Roman" pitchFamily="18" charset="0"/>
              </a:rPr>
              <a:t>судов», «Опасность атаки БПЛА»</a:t>
            </a:r>
            <a:endParaRPr lang="ru-RU" sz="2800" b="1" dirty="0">
              <a:solidFill>
                <a:srgbClr val="F4A10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1996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44395" y="4866501"/>
            <a:ext cx="89960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1279525"/>
            <a:r>
              <a:rPr lang="en-GB" sz="12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Слайд</a:t>
            </a:r>
            <a:r>
              <a:rPr lang="en-GB" sz="1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№ </a:t>
            </a:r>
            <a:fld id="{282DDE9C-FDB9-4E4E-9068-4DD293DB7D37}" type="slidenum">
              <a:rPr lang="en-GB" sz="1200" b="1" i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pPr lvl="0" algn="ctr" defTabSz="1279525"/>
              <a:t>5</a:t>
            </a:fld>
            <a:endParaRPr lang="ru-RU" sz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339502"/>
            <a:ext cx="8208912" cy="4536504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r>
              <a:rPr lang="ru-RU" sz="2800" b="1" dirty="0" smtClean="0">
                <a:solidFill>
                  <a:srgbClr val="F4A10C"/>
                </a:solidFill>
                <a:latin typeface="Times New Roman" pitchFamily="18" charset="0"/>
                <a:cs typeface="Times New Roman" pitchFamily="18" charset="0"/>
              </a:rPr>
              <a:t>Что это значит:</a:t>
            </a:r>
            <a:r>
              <a:rPr lang="ru-RU" sz="2800" dirty="0" smtClean="0">
                <a:solidFill>
                  <a:srgbClr val="F4A10C"/>
                </a:solidFill>
                <a:latin typeface="Times New Roman" pitchFamily="18" charset="0"/>
                <a:cs typeface="Times New Roman" pitchFamily="18" charset="0"/>
              </a:rPr>
              <a:t> БПЛА уже движется в направлении региона, либо замечен на подлете (может пройти по реке, низине, через сопредельный район).</a:t>
            </a:r>
          </a:p>
          <a:p>
            <a:pPr algn="just"/>
            <a:endParaRPr lang="ru-RU" sz="2800" dirty="0" smtClean="0">
              <a:solidFill>
                <a:srgbClr val="F4A10C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b="1" dirty="0" smtClean="0">
                <a:solidFill>
                  <a:srgbClr val="F4A10C"/>
                </a:solidFill>
                <a:latin typeface="Times New Roman" pitchFamily="18" charset="0"/>
                <a:cs typeface="Times New Roman" pitchFamily="18" charset="0"/>
              </a:rPr>
              <a:t>Когда объявляют: </a:t>
            </a:r>
            <a:r>
              <a:rPr lang="ru-RU" sz="2800" dirty="0" smtClean="0">
                <a:solidFill>
                  <a:srgbClr val="F4A10C"/>
                </a:solidFill>
                <a:latin typeface="Times New Roman" pitchFamily="18" charset="0"/>
                <a:cs typeface="Times New Roman" pitchFamily="18" charset="0"/>
              </a:rPr>
              <a:t>когда ПВО готовится к поражению цели.</a:t>
            </a:r>
          </a:p>
          <a:p>
            <a:pPr algn="just"/>
            <a:endParaRPr lang="ru-RU" sz="2800" dirty="0">
              <a:solidFill>
                <a:srgbClr val="F4A10C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b="1" dirty="0" smtClean="0">
                <a:solidFill>
                  <a:srgbClr val="F4A10C"/>
                </a:solidFill>
                <a:latin typeface="Times New Roman" pitchFamily="18" charset="0"/>
                <a:cs typeface="Times New Roman" pitchFamily="18" charset="0"/>
              </a:rPr>
              <a:t>Ориентир: </a:t>
            </a:r>
            <a:r>
              <a:rPr lang="ru-RU" sz="2800" dirty="0" smtClean="0">
                <a:solidFill>
                  <a:srgbClr val="F4A10C"/>
                </a:solidFill>
                <a:latin typeface="Times New Roman" pitchFamily="18" charset="0"/>
                <a:cs typeface="Times New Roman" pitchFamily="18" charset="0"/>
              </a:rPr>
              <a:t>50-100 км, движение в строну республики, района.</a:t>
            </a:r>
          </a:p>
          <a:p>
            <a:pPr algn="just"/>
            <a:endParaRPr lang="ru-RU" sz="2800" b="1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1782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44395" y="4866501"/>
            <a:ext cx="89960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1279525"/>
            <a:r>
              <a:rPr lang="en-GB" sz="12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Слайд</a:t>
            </a:r>
            <a:r>
              <a:rPr lang="en-GB" sz="1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№ </a:t>
            </a:r>
            <a:fld id="{282DDE9C-FDB9-4E4E-9068-4DD293DB7D37}" type="slidenum">
              <a:rPr lang="en-GB" sz="1200" b="1" i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pPr lvl="0" algn="ctr" defTabSz="1279525"/>
              <a:t>6</a:t>
            </a:fld>
            <a:endParaRPr lang="ru-RU" sz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339502"/>
            <a:ext cx="8208912" cy="4536504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r>
              <a:rPr lang="ru-RU" sz="1900" b="1" dirty="0">
                <a:solidFill>
                  <a:srgbClr val="F4A10C"/>
                </a:solidFill>
                <a:latin typeface="Times New Roman" pitchFamily="18" charset="0"/>
                <a:cs typeface="Times New Roman" pitchFamily="18" charset="0"/>
              </a:rPr>
              <a:t>На социально-значимых объектах и в местах с массовым пребыванием людей:</a:t>
            </a:r>
          </a:p>
          <a:p>
            <a:pPr algn="just"/>
            <a:r>
              <a:rPr lang="ru-RU" sz="1900" dirty="0">
                <a:solidFill>
                  <a:srgbClr val="F4A10C"/>
                </a:solidFill>
                <a:latin typeface="Times New Roman" pitchFamily="18" charset="0"/>
                <a:cs typeface="Times New Roman" pitchFamily="18" charset="0"/>
              </a:rPr>
              <a:t>- прекратить все мероприятия на социально-значимых объектах и в местах с массовым пребыванием людей;</a:t>
            </a:r>
          </a:p>
          <a:p>
            <a:pPr algn="just"/>
            <a:r>
              <a:rPr lang="ru-RU" sz="1900" dirty="0">
                <a:solidFill>
                  <a:srgbClr val="F4A10C"/>
                </a:solidFill>
                <a:latin typeface="Times New Roman" pitchFamily="18" charset="0"/>
                <a:cs typeface="Times New Roman" pitchFamily="18" charset="0"/>
              </a:rPr>
              <a:t>- организовать оповещение об атаке БПЛА и порядке действий путем передачи голосового сообщения по объектовой речевой системе оповещения (устройству громкоговорящей связи);</a:t>
            </a:r>
          </a:p>
          <a:p>
            <a:pPr algn="just"/>
            <a:r>
              <a:rPr lang="ru-RU" sz="1900" dirty="0">
                <a:solidFill>
                  <a:srgbClr val="F4A10C"/>
                </a:solidFill>
                <a:latin typeface="Times New Roman" pitchFamily="18" charset="0"/>
                <a:cs typeface="Times New Roman" pitchFamily="18" charset="0"/>
              </a:rPr>
              <a:t>- приступить к выполнению мероприятий, предусмотренных объектовой Инструкцией о порядке действий в случае атаки БПЛА (далее – инструкция);</a:t>
            </a:r>
          </a:p>
          <a:p>
            <a:pPr algn="just"/>
            <a:r>
              <a:rPr lang="ru-RU" sz="1900" dirty="0">
                <a:solidFill>
                  <a:srgbClr val="F4A10C"/>
                </a:solidFill>
                <a:latin typeface="Times New Roman" pitchFamily="18" charset="0"/>
                <a:cs typeface="Times New Roman" pitchFamily="18" charset="0"/>
              </a:rPr>
              <a:t>- обесточить помещения (отключить электроприборы, выключить свет);</a:t>
            </a:r>
          </a:p>
          <a:p>
            <a:pPr algn="just"/>
            <a:r>
              <a:rPr lang="ru-RU" sz="1900" dirty="0">
                <a:solidFill>
                  <a:srgbClr val="F4A10C"/>
                </a:solidFill>
                <a:latin typeface="Times New Roman" pitchFamily="18" charset="0"/>
                <a:cs typeface="Times New Roman" pitchFamily="18" charset="0"/>
              </a:rPr>
              <a:t>- плотно закрыть окна и двери;</a:t>
            </a:r>
          </a:p>
          <a:p>
            <a:pPr algn="just"/>
            <a:r>
              <a:rPr lang="ru-RU" sz="1900" dirty="0">
                <a:solidFill>
                  <a:srgbClr val="F4A10C"/>
                </a:solidFill>
                <a:latin typeface="Times New Roman" pitchFamily="18" charset="0"/>
                <a:cs typeface="Times New Roman" pitchFamily="18" charset="0"/>
              </a:rPr>
              <a:t>- переместиться на максимально возможное расстояние от окон и наружных (внешних) стен, чтобы не получить ранение от вторичных поражающих элементов (осколков стекла и обломков конструкций здания);</a:t>
            </a:r>
          </a:p>
        </p:txBody>
      </p:sp>
    </p:spTree>
    <p:extLst>
      <p:ext uri="{BB962C8B-B14F-4D97-AF65-F5344CB8AC3E}">
        <p14:creationId xmlns:p14="http://schemas.microsoft.com/office/powerpoint/2010/main" val="2245704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44395" y="4866501"/>
            <a:ext cx="89960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1279525"/>
            <a:r>
              <a:rPr lang="en-GB" sz="12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Слайд</a:t>
            </a:r>
            <a:r>
              <a:rPr lang="en-GB" sz="1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№ </a:t>
            </a:r>
            <a:fld id="{282DDE9C-FDB9-4E4E-9068-4DD293DB7D37}" type="slidenum">
              <a:rPr lang="en-GB" sz="1200" b="1" i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pPr lvl="0" algn="ctr" defTabSz="1279525"/>
              <a:t>7</a:t>
            </a:fld>
            <a:endParaRPr lang="ru-RU" sz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339502"/>
            <a:ext cx="8208912" cy="4536504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1900" dirty="0">
                <a:solidFill>
                  <a:srgbClr val="F4A10C"/>
                </a:solidFill>
                <a:latin typeface="Times New Roman" pitchFamily="18" charset="0"/>
                <a:cs typeface="Times New Roman" pitchFamily="18" charset="0"/>
              </a:rPr>
              <a:t>- привести заблаговременно подготовленные, приспособленные и оборудованные укрытия в готовность к приему укрываемых;</a:t>
            </a:r>
          </a:p>
          <a:p>
            <a:r>
              <a:rPr lang="ru-RU" sz="1900" dirty="0">
                <a:solidFill>
                  <a:srgbClr val="F4A10C"/>
                </a:solidFill>
                <a:latin typeface="Times New Roman" pitchFamily="18" charset="0"/>
                <a:cs typeface="Times New Roman" pitchFamily="18" charset="0"/>
              </a:rPr>
              <a:t>- выставить посты наблюдения с устойчивой связью по периметру объектов (учреждений, организаций) для мониторинга воздушного пространства на предмет подлетающих БПЛА;</a:t>
            </a:r>
          </a:p>
          <a:p>
            <a:r>
              <a:rPr lang="ru-RU" sz="1900" dirty="0">
                <a:solidFill>
                  <a:srgbClr val="F4A10C"/>
                </a:solidFill>
                <a:latin typeface="Times New Roman" pitchFamily="18" charset="0"/>
                <a:cs typeface="Times New Roman" pitchFamily="18" charset="0"/>
              </a:rPr>
              <a:t>- взять с собой в укрытие личные документы, имеющиеся средства индивидуальной защиты, аптечку, средства связи, необходимый запас воды и продовольствия (при наличии);</a:t>
            </a:r>
          </a:p>
          <a:p>
            <a:r>
              <a:rPr lang="ru-RU" sz="1900" dirty="0" smtClean="0">
                <a:solidFill>
                  <a:srgbClr val="F4A10C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900" dirty="0">
                <a:solidFill>
                  <a:srgbClr val="F4A10C"/>
                </a:solidFill>
                <a:latin typeface="Times New Roman" pitchFamily="18" charset="0"/>
                <a:cs typeface="Times New Roman" pitchFamily="18" charset="0"/>
              </a:rPr>
              <a:t>рассредоточить людей на группы укрываемых численностью не более 15 человек в каждой группе с устойчивой связью для управления действиями;</a:t>
            </a:r>
          </a:p>
          <a:p>
            <a:r>
              <a:rPr lang="ru-RU" sz="1900" dirty="0" smtClean="0">
                <a:solidFill>
                  <a:srgbClr val="F4A10C"/>
                </a:solidFill>
                <a:latin typeface="Times New Roman" pitchFamily="18" charset="0"/>
                <a:cs typeface="Times New Roman" pitchFamily="18" charset="0"/>
              </a:rPr>
              <a:t>- быстро</a:t>
            </a:r>
            <a:r>
              <a:rPr lang="ru-RU" sz="1900" dirty="0">
                <a:solidFill>
                  <a:srgbClr val="F4A10C"/>
                </a:solidFill>
                <a:latin typeface="Times New Roman" pitchFamily="18" charset="0"/>
                <a:cs typeface="Times New Roman" pitchFamily="18" charset="0"/>
              </a:rPr>
              <a:t>, без паники, сохраняя бдительность и спокойствие, вывести группы укрываемых из занимаемых помещений</a:t>
            </a:r>
            <a:r>
              <a:rPr lang="ru-RU" sz="1900" dirty="0" smtClean="0">
                <a:solidFill>
                  <a:srgbClr val="F4A10C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1900" dirty="0">
                <a:solidFill>
                  <a:srgbClr val="F4A10C"/>
                </a:solidFill>
                <a:latin typeface="Times New Roman" pitchFamily="18" charset="0"/>
                <a:cs typeface="Times New Roman" pitchFamily="18" charset="0"/>
              </a:rPr>
              <a:t>- сосредоточить группы укрываемых в местах эвакуации, быть в готовности по установленному сигналу к занятию укрытий;</a:t>
            </a:r>
          </a:p>
          <a:p>
            <a:endParaRPr lang="ru-RU" sz="1900" dirty="0">
              <a:solidFill>
                <a:srgbClr val="F4A10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2664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44395" y="4866501"/>
            <a:ext cx="89960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1279525"/>
            <a:r>
              <a:rPr lang="en-GB" sz="12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Слайд</a:t>
            </a:r>
            <a:r>
              <a:rPr lang="en-GB" sz="1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№ </a:t>
            </a:r>
            <a:fld id="{282DDE9C-FDB9-4E4E-9068-4DD293DB7D37}" type="slidenum">
              <a:rPr lang="en-GB" sz="1200" b="1" i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pPr lvl="0" algn="ctr" defTabSz="1279525"/>
              <a:t>8</a:t>
            </a:fld>
            <a:endParaRPr lang="ru-RU" sz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339502"/>
            <a:ext cx="8208912" cy="4536504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1900" dirty="0" smtClean="0">
                <a:solidFill>
                  <a:srgbClr val="F4A10C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900" dirty="0">
                <a:solidFill>
                  <a:srgbClr val="F4A10C"/>
                </a:solidFill>
                <a:latin typeface="Times New Roman" pitchFamily="18" charset="0"/>
                <a:cs typeface="Times New Roman" pitchFamily="18" charset="0"/>
              </a:rPr>
              <a:t>в качестве мест эвакуации использовать помещения без окон в коридорах на нижних этажах зданий, в обязательном порядке в пространствах, защищённых несущими стенами;</a:t>
            </a:r>
          </a:p>
          <a:p>
            <a:r>
              <a:rPr lang="ru-RU" sz="1900" dirty="0">
                <a:solidFill>
                  <a:srgbClr val="F4A10C"/>
                </a:solidFill>
                <a:latin typeface="Times New Roman" pitchFamily="18" charset="0"/>
                <a:cs typeface="Times New Roman" pitchFamily="18" charset="0"/>
              </a:rPr>
              <a:t>- провести инструктажи с группами укрываемых о мерах безопасности и по порядку дальнейших действий;</a:t>
            </a:r>
          </a:p>
          <a:p>
            <a:r>
              <a:rPr lang="ru-RU" sz="1900" dirty="0">
                <a:solidFill>
                  <a:srgbClr val="F4A10C"/>
                </a:solidFill>
                <a:latin typeface="Times New Roman" pitchFamily="18" charset="0"/>
                <a:cs typeface="Times New Roman" pitchFamily="18" charset="0"/>
              </a:rPr>
              <a:t>- медицинский персонал привести в готовность и направить к местам эвакуации со средствами оказания медицинской помощи;</a:t>
            </a:r>
          </a:p>
          <a:p>
            <a:r>
              <a:rPr lang="ru-RU" sz="1900" dirty="0">
                <a:solidFill>
                  <a:srgbClr val="F4A10C"/>
                </a:solidFill>
                <a:latin typeface="Times New Roman" pitchFamily="18" charset="0"/>
                <a:cs typeface="Times New Roman" pitchFamily="18" charset="0"/>
              </a:rPr>
              <a:t>- находиться в местах эвакуации, не покидать их до получения сигнала на занятие укрытий или сигнала «</a:t>
            </a:r>
            <a:r>
              <a:rPr lang="ru-RU" sz="1900" i="1" dirty="0">
                <a:solidFill>
                  <a:srgbClr val="F4A10C"/>
                </a:solidFill>
                <a:latin typeface="Times New Roman" pitchFamily="18" charset="0"/>
                <a:cs typeface="Times New Roman" pitchFamily="18" charset="0"/>
              </a:rPr>
              <a:t>Отбой атаки БПЛА</a:t>
            </a:r>
            <a:r>
              <a:rPr lang="ru-RU" sz="1900" dirty="0">
                <a:solidFill>
                  <a:srgbClr val="F4A10C"/>
                </a:solidFill>
                <a:latin typeface="Times New Roman" pitchFamily="18" charset="0"/>
                <a:cs typeface="Times New Roman" pitchFamily="18" charset="0"/>
              </a:rPr>
              <a:t>».</a:t>
            </a:r>
            <a:endParaRPr lang="ru-RU" sz="1900" dirty="0">
              <a:solidFill>
                <a:srgbClr val="F4A10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6454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44395" y="4866501"/>
            <a:ext cx="89960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1279525"/>
            <a:r>
              <a:rPr lang="en-GB" sz="12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Слайд</a:t>
            </a:r>
            <a:r>
              <a:rPr lang="en-GB" sz="1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№ </a:t>
            </a:r>
            <a:fld id="{282DDE9C-FDB9-4E4E-9068-4DD293DB7D37}" type="slidenum">
              <a:rPr lang="en-GB" sz="1200" b="1" i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pPr lvl="0" algn="ctr" defTabSz="1279525"/>
              <a:t>9</a:t>
            </a:fld>
            <a:endParaRPr lang="ru-RU" sz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339502"/>
            <a:ext cx="8208912" cy="4536504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6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КРАСНЫЙ </a:t>
            </a:r>
            <a:r>
              <a:rPr lang="ru-RU" sz="6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УРОВЕНЬ</a:t>
            </a:r>
          </a:p>
          <a:p>
            <a:pPr algn="ctr"/>
            <a:endParaRPr lang="ru-RU" sz="1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>
                <a:solidFill>
                  <a:srgbClr val="FF0000"/>
                </a:solidFill>
              </a:rPr>
              <a:t>С получением сигнала оповещения </a:t>
            </a:r>
            <a:r>
              <a:rPr lang="ru-RU" sz="2800" b="1" dirty="0">
                <a:solidFill>
                  <a:srgbClr val="FF0000"/>
                </a:solidFill>
              </a:rPr>
              <a:t>«</a:t>
            </a:r>
            <a:r>
              <a:rPr lang="ru-RU" sz="2800" b="1" i="1" dirty="0">
                <a:solidFill>
                  <a:srgbClr val="FF0000"/>
                </a:solidFill>
              </a:rPr>
              <a:t>Внимание! Угроза атаки БПЛА на </a:t>
            </a:r>
            <a:r>
              <a:rPr lang="ru-RU" sz="2800" b="1" i="1" dirty="0" smtClean="0">
                <a:solidFill>
                  <a:srgbClr val="FF0000"/>
                </a:solidFill>
              </a:rPr>
              <a:t>города Казань и Зеленодольск . </a:t>
            </a:r>
            <a:r>
              <a:rPr lang="ru-RU" sz="2800" b="1" i="1" dirty="0">
                <a:solidFill>
                  <a:srgbClr val="FF0000"/>
                </a:solidFill>
              </a:rPr>
              <a:t>Необходимо принять меры безопасности. Спуститесь в укрытие (подвал, паркинг), не подходите к окнам, будьте внимательны и осторожны.</a:t>
            </a:r>
            <a:r>
              <a:rPr lang="ru-RU" sz="2800" b="1" dirty="0">
                <a:solidFill>
                  <a:srgbClr val="FF0000"/>
                </a:solidFill>
              </a:rPr>
              <a:t>»:</a:t>
            </a:r>
          </a:p>
        </p:txBody>
      </p:sp>
    </p:spTree>
    <p:extLst>
      <p:ext uri="{BB962C8B-B14F-4D97-AF65-F5344CB8AC3E}">
        <p14:creationId xmlns:p14="http://schemas.microsoft.com/office/powerpoint/2010/main" val="2935200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Другая 3">
      <a:dk1>
        <a:srgbClr val="0070C0"/>
      </a:dk1>
      <a:lt1>
        <a:srgbClr val="0070C0"/>
      </a:lt1>
      <a:dk2>
        <a:srgbClr val="0070C0"/>
      </a:dk2>
      <a:lt2>
        <a:srgbClr val="0070C0"/>
      </a:lt2>
      <a:accent1>
        <a:srgbClr val="0070C0"/>
      </a:accent1>
      <a:accent2>
        <a:srgbClr val="0070C0"/>
      </a:accent2>
      <a:accent3>
        <a:srgbClr val="0070C0"/>
      </a:accent3>
      <a:accent4>
        <a:srgbClr val="0070C0"/>
      </a:accent4>
      <a:accent5>
        <a:srgbClr val="0070C0"/>
      </a:accent5>
      <a:accent6>
        <a:srgbClr val="0070C0"/>
      </a:accent6>
      <a:hlink>
        <a:srgbClr val="0070C0"/>
      </a:hlink>
      <a:folHlink>
        <a:srgbClr val="0070C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Другая 3">
    <a:dk1>
      <a:srgbClr val="0070C0"/>
    </a:dk1>
    <a:lt1>
      <a:srgbClr val="0070C0"/>
    </a:lt1>
    <a:dk2>
      <a:srgbClr val="0070C0"/>
    </a:dk2>
    <a:lt2>
      <a:srgbClr val="0070C0"/>
    </a:lt2>
    <a:accent1>
      <a:srgbClr val="0070C0"/>
    </a:accent1>
    <a:accent2>
      <a:srgbClr val="0070C0"/>
    </a:accent2>
    <a:accent3>
      <a:srgbClr val="0070C0"/>
    </a:accent3>
    <a:accent4>
      <a:srgbClr val="0070C0"/>
    </a:accent4>
    <a:accent5>
      <a:srgbClr val="0070C0"/>
    </a:accent5>
    <a:accent6>
      <a:srgbClr val="0070C0"/>
    </a:accent6>
    <a:hlink>
      <a:srgbClr val="0070C0"/>
    </a:hlink>
    <a:folHlink>
      <a:srgbClr val="0070C0"/>
    </a:folHlink>
  </a:clrScheme>
</a:themeOverride>
</file>

<file path=ppt/theme/themeOverride2.xml><?xml version="1.0" encoding="utf-8"?>
<a:themeOverride xmlns:a="http://schemas.openxmlformats.org/drawingml/2006/main">
  <a:clrScheme name="Другая 3">
    <a:dk1>
      <a:srgbClr val="0070C0"/>
    </a:dk1>
    <a:lt1>
      <a:srgbClr val="0070C0"/>
    </a:lt1>
    <a:dk2>
      <a:srgbClr val="0070C0"/>
    </a:dk2>
    <a:lt2>
      <a:srgbClr val="0070C0"/>
    </a:lt2>
    <a:accent1>
      <a:srgbClr val="0070C0"/>
    </a:accent1>
    <a:accent2>
      <a:srgbClr val="0070C0"/>
    </a:accent2>
    <a:accent3>
      <a:srgbClr val="0070C0"/>
    </a:accent3>
    <a:accent4>
      <a:srgbClr val="0070C0"/>
    </a:accent4>
    <a:accent5>
      <a:srgbClr val="0070C0"/>
    </a:accent5>
    <a:accent6>
      <a:srgbClr val="0070C0"/>
    </a:accent6>
    <a:hlink>
      <a:srgbClr val="0070C0"/>
    </a:hlink>
    <a:folHlink>
      <a:srgbClr val="0070C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3584</TotalTime>
  <Words>814</Words>
  <Application>Microsoft Office PowerPoint</Application>
  <PresentationFormat>Экран (16:9)</PresentationFormat>
  <Paragraphs>97</Paragraphs>
  <Slides>17</Slides>
  <Notes>17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ВНИИПО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1</cp:lastModifiedBy>
  <cp:revision>4406</cp:revision>
  <dcterms:created xsi:type="dcterms:W3CDTF">2016-03-10T11:15:00Z</dcterms:created>
  <dcterms:modified xsi:type="dcterms:W3CDTF">2026-07-03T09:39:42Z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1049-11.2.0.9984</vt:lpwstr>
  </property>
</Properties>
</file>